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79" r:id="rId6"/>
    <p:sldId id="280" r:id="rId7"/>
    <p:sldId id="259" r:id="rId8"/>
    <p:sldId id="287" r:id="rId9"/>
    <p:sldId id="283" r:id="rId10"/>
    <p:sldId id="285" r:id="rId11"/>
    <p:sldId id="284" r:id="rId12"/>
    <p:sldId id="262" r:id="rId13"/>
    <p:sldId id="263" r:id="rId14"/>
    <p:sldId id="264" r:id="rId15"/>
    <p:sldId id="265" r:id="rId16"/>
    <p:sldId id="291" r:id="rId17"/>
    <p:sldId id="266" r:id="rId18"/>
    <p:sldId id="267" r:id="rId19"/>
    <p:sldId id="286" r:id="rId20"/>
    <p:sldId id="268" r:id="rId21"/>
    <p:sldId id="269" r:id="rId22"/>
    <p:sldId id="288" r:id="rId23"/>
    <p:sldId id="289" r:id="rId24"/>
    <p:sldId id="290" r:id="rId25"/>
    <p:sldId id="270" r:id="rId26"/>
    <p:sldId id="293" r:id="rId27"/>
    <p:sldId id="292" r:id="rId28"/>
    <p:sldId id="271" r:id="rId29"/>
    <p:sldId id="294" r:id="rId30"/>
    <p:sldId id="295" r:id="rId31"/>
    <p:sldId id="272" r:id="rId32"/>
    <p:sldId id="297" r:id="rId33"/>
    <p:sldId id="298" r:id="rId34"/>
    <p:sldId id="299" r:id="rId35"/>
    <p:sldId id="274" r:id="rId36"/>
    <p:sldId id="275" r:id="rId37"/>
    <p:sldId id="300" r:id="rId38"/>
    <p:sldId id="276" r:id="rId39"/>
    <p:sldId id="277" r:id="rId40"/>
    <p:sldId id="278" r:id="rId41"/>
    <p:sldId id="301" r:id="rId42"/>
    <p:sldId id="302" r:id="rId43"/>
    <p:sldId id="303" r:id="rId44"/>
    <p:sldId id="304" r:id="rId45"/>
    <p:sldId id="305" r:id="rId46"/>
    <p:sldId id="306" r:id="rId47"/>
    <p:sldId id="307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González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>
        <p:scale>
          <a:sx n="100" d="100"/>
          <a:sy n="100" d="100"/>
        </p:scale>
        <p:origin x="102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8770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2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9be0f1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9be0f1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160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type="title">
  <p:cSld name="TITLE">
    <p:bg>
      <p:bgPr>
        <a:solidFill>
          <a:srgbClr val="F0F1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ubesat_wire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668900" y="1329700"/>
            <a:ext cx="3475101" cy="34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>
            <a:off x="0" y="3739800"/>
            <a:ext cx="9144000" cy="1403575"/>
          </a:xfrm>
          <a:prstGeom prst="flowChartManualInput">
            <a:avLst/>
          </a:prstGeom>
          <a:solidFill>
            <a:srgbClr val="D42E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963250"/>
            <a:ext cx="8520600" cy="15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3600"/>
              <a:buNone/>
              <a:defRPr sz="3600">
                <a:solidFill>
                  <a:srgbClr val="D42E1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657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b="1">
                <a:solidFill>
                  <a:srgbClr val="595959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5" name="Google Shape;15;p2" descr="logo_fcfm.png"/>
          <p:cNvPicPr preferRelativeResize="0"/>
          <p:nvPr/>
        </p:nvPicPr>
        <p:blipFill rotWithShape="1">
          <a:blip r:embed="rId3">
            <a:alphaModFix/>
          </a:blip>
          <a:srcRect t="69" b="69"/>
          <a:stretch/>
        </p:blipFill>
        <p:spPr>
          <a:xfrm>
            <a:off x="311700" y="144100"/>
            <a:ext cx="2024400" cy="6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200" y="281200"/>
            <a:ext cx="1712100" cy="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311700" y="4473025"/>
            <a:ext cx="29406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Facultad de Ciencias Físicas y Matemáticas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Universidad de Chile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Beaucheff 850, Santiago, Chile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891700" y="4473025"/>
            <a:ext cx="29406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spel.ing.uchile.cl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spel@ing.uchile.cl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0F1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+56 2 2978 4204</a:t>
            </a:r>
            <a:endParaRPr sz="1000">
              <a:solidFill>
                <a:srgbClr val="F0F1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pi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0" y="4836125"/>
            <a:ext cx="9154200" cy="30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logo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cía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4836125"/>
            <a:ext cx="9154200" cy="30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4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4836125"/>
            <a:ext cx="9154200" cy="30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5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4836125"/>
            <a:ext cx="9154200" cy="30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5" name="Google Shape;45;p7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1750525"/>
            <a:ext cx="7226100" cy="887400"/>
          </a:xfrm>
          <a:prstGeom prst="rect">
            <a:avLst/>
          </a:prstGeom>
          <a:solidFill>
            <a:srgbClr val="FFFFFF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1750475"/>
            <a:ext cx="7226100" cy="88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F1F3"/>
              </a:buClr>
              <a:buSzPts val="3600"/>
              <a:buNone/>
              <a:defRPr sz="3600" b="1">
                <a:solidFill>
                  <a:srgbClr val="F0F1F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0" name="Google Shape;50;p8" descr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360" y="793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7" name="Google Shape;57;p9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0" y="4836125"/>
            <a:ext cx="9154200" cy="307200"/>
          </a:xfrm>
          <a:prstGeom prst="rect">
            <a:avLst/>
          </a:prstGeom>
          <a:solidFill>
            <a:srgbClr val="F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960" y="4663225"/>
            <a:ext cx="129518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11700" y="963250"/>
            <a:ext cx="8520600" cy="15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LED-based Sun Photometer Network for Dynamic AOD Characterization</a:t>
            </a:r>
            <a:endParaRPr lang="en-US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311700" y="2657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2"/>
                </a:solidFill>
              </a:rPr>
              <a:t>Santiago de Chile, June 19</a:t>
            </a:r>
            <a:r>
              <a:rPr lang="es" baseline="30000" dirty="0" smtClean="0">
                <a:solidFill>
                  <a:schemeClr val="dk2"/>
                </a:solidFill>
              </a:rPr>
              <a:t>th</a:t>
            </a:r>
            <a:r>
              <a:rPr lang="es" dirty="0" smtClean="0">
                <a:solidFill>
                  <a:schemeClr val="dk2"/>
                </a:solidFill>
              </a:rPr>
              <a:t>, 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 smtClean="0">
                <a:solidFill>
                  <a:schemeClr val="dk2"/>
                </a:solidFill>
              </a:rPr>
              <a:t>Cristóbal Garrido Cáceres</a:t>
            </a:r>
            <a:endParaRPr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40" y="1015748"/>
            <a:ext cx="1081458" cy="108145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AOD Measurement Instruments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10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38" r="13980" b="15955"/>
          <a:stretch/>
        </p:blipFill>
        <p:spPr>
          <a:xfrm>
            <a:off x="2189213" y="1669230"/>
            <a:ext cx="832515" cy="1398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6"/>
          <a:stretch/>
        </p:blipFill>
        <p:spPr>
          <a:xfrm>
            <a:off x="4300497" y="3616818"/>
            <a:ext cx="1532540" cy="12431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74" y="1600920"/>
            <a:ext cx="1621502" cy="1094514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>
            <a:off x="3204810" y="1375917"/>
            <a:ext cx="2738790" cy="21694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2509982" y="3385943"/>
            <a:ext cx="133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Resolution</a:t>
            </a:r>
            <a:endParaRPr lang="en-U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997820" y="3382926"/>
            <a:ext cx="133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Spatial Resolution</a:t>
            </a:r>
            <a:endParaRPr lang="en-U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06672" y="1068140"/>
            <a:ext cx="13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327190" y="4014430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Handheld</a:t>
            </a:r>
          </a:p>
          <a:p>
            <a:pPr algn="ctr"/>
            <a:r>
              <a:rPr lang="en-US" sz="1000" dirty="0" smtClean="0"/>
              <a:t>Sun Photometers</a:t>
            </a:r>
            <a:endParaRPr lang="en-US" sz="1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757497" y="2695434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LIDAR</a:t>
            </a:r>
            <a:endParaRPr lang="en-US" sz="1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401439" y="4895550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Radiometer</a:t>
            </a:r>
            <a:endParaRPr lang="en-US" sz="1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69841" y="1968568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Cloud Physics LIDAR</a:t>
            </a:r>
            <a:endParaRPr lang="en-US" sz="10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48" y="3635213"/>
            <a:ext cx="666558" cy="49854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49" y="4212526"/>
            <a:ext cx="681057" cy="50505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940142" y="3068126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Sun Photometer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802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40" y="1015748"/>
            <a:ext cx="1081458" cy="108145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AOD Measurement Instruments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11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38" r="13980" b="15955"/>
          <a:stretch/>
        </p:blipFill>
        <p:spPr>
          <a:xfrm>
            <a:off x="2189213" y="1669230"/>
            <a:ext cx="832515" cy="1398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6"/>
          <a:stretch/>
        </p:blipFill>
        <p:spPr>
          <a:xfrm>
            <a:off x="4300497" y="3616818"/>
            <a:ext cx="1532540" cy="12431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74" y="1600920"/>
            <a:ext cx="1621502" cy="1094514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>
            <a:off x="3204810" y="1375917"/>
            <a:ext cx="2738790" cy="21694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2509982" y="3385943"/>
            <a:ext cx="133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Resolution</a:t>
            </a:r>
            <a:endParaRPr lang="en-U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997820" y="3382926"/>
            <a:ext cx="133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Spatial Resolution</a:t>
            </a:r>
            <a:endParaRPr lang="en-U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06672" y="1068140"/>
            <a:ext cx="13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327190" y="4014430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Handheld</a:t>
            </a:r>
          </a:p>
          <a:p>
            <a:pPr algn="ctr"/>
            <a:r>
              <a:rPr lang="en-US" sz="1000" dirty="0" smtClean="0"/>
              <a:t>Sun Photometers</a:t>
            </a:r>
            <a:endParaRPr lang="en-US" sz="1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757497" y="2695434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LIDAR</a:t>
            </a:r>
            <a:endParaRPr lang="en-US" sz="1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401439" y="4895550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Radiometer</a:t>
            </a:r>
            <a:endParaRPr lang="en-US" sz="1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69841" y="1968568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Cloud Physics LIDAR</a:t>
            </a:r>
            <a:endParaRPr lang="en-US" sz="10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48" y="3635213"/>
            <a:ext cx="666558" cy="49854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49" y="4212526"/>
            <a:ext cx="681057" cy="50505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940142" y="3068126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Sun Photometer</a:t>
            </a:r>
            <a:endParaRPr lang="en-US" sz="1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3" y="2163403"/>
            <a:ext cx="768692" cy="10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Objetives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61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pPr marL="114300" indent="0"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Main Objective: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determinate the feasibility to implement a low-cost, automatic city-scale Sun Photometer Network</a:t>
            </a:r>
          </a:p>
          <a:p>
            <a:pPr marL="114300" indent="0">
              <a:buNone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Specific Objectives: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develop, to calibrate and to characterize an instrument prototype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manufacture several units and to perform some distributed campaigns at city-scale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the issues and recommendations for a future implementation of a network.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181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8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6183" r="95" b="8769"/>
          <a:stretch/>
        </p:blipFill>
        <p:spPr>
          <a:xfrm>
            <a:off x="0" y="0"/>
            <a:ext cx="9144000" cy="5146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n-US" dirty="0" smtClean="0"/>
              <a:t>Instrument Development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15</a:t>
            </a:fld>
            <a:endParaRPr lang="es-CL"/>
          </a:p>
        </p:txBody>
      </p:sp>
      <p:sp>
        <p:nvSpPr>
          <p:cNvPr id="21" name="CuadroTexto 20"/>
          <p:cNvSpPr txBox="1"/>
          <p:nvPr/>
        </p:nvSpPr>
        <p:spPr>
          <a:xfrm>
            <a:off x="317490" y="1566262"/>
            <a:ext cx="1768508" cy="12939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Conceptual schematic design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Subsystems definition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488959" y="1688406"/>
            <a:ext cx="1334800" cy="105560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Subsystems prototype</a:t>
            </a:r>
          </a:p>
          <a:p>
            <a:pPr algn="ctr"/>
            <a:r>
              <a:rPr lang="en-US" dirty="0" smtClean="0"/>
              <a:t>&amp; </a:t>
            </a:r>
          </a:p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911768" y="1918219"/>
            <a:ext cx="1156064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prototype</a:t>
            </a:r>
            <a:endParaRPr lang="en-U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557322" y="1926769"/>
            <a:ext cx="1180293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Testing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468440" y="3081526"/>
            <a:ext cx="1362841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Conceptual improvement</a:t>
            </a:r>
            <a:endParaRPr lang="en-U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823061" y="3079825"/>
            <a:ext cx="1333679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improvement</a:t>
            </a:r>
            <a:endParaRPr lang="en-US" dirty="0"/>
          </a:p>
        </p:txBody>
      </p:sp>
      <p:cxnSp>
        <p:nvCxnSpPr>
          <p:cNvPr id="27" name="Conector recto de flecha 26"/>
          <p:cNvCxnSpPr>
            <a:stCxn id="21" idx="3"/>
            <a:endCxn id="22" idx="1"/>
          </p:cNvCxnSpPr>
          <p:nvPr/>
        </p:nvCxnSpPr>
        <p:spPr>
          <a:xfrm>
            <a:off x="2085998" y="2213248"/>
            <a:ext cx="402961" cy="29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8" name="Conector recto de flecha 27"/>
          <p:cNvCxnSpPr>
            <a:stCxn id="22" idx="3"/>
            <a:endCxn id="33" idx="1"/>
          </p:cNvCxnSpPr>
          <p:nvPr/>
        </p:nvCxnSpPr>
        <p:spPr>
          <a:xfrm>
            <a:off x="3823759" y="2216210"/>
            <a:ext cx="49955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Conector recto de flecha 28"/>
          <p:cNvCxnSpPr>
            <a:stCxn id="23" idx="3"/>
            <a:endCxn id="24" idx="1"/>
          </p:cNvCxnSpPr>
          <p:nvPr/>
        </p:nvCxnSpPr>
        <p:spPr>
          <a:xfrm>
            <a:off x="7067832" y="2207660"/>
            <a:ext cx="489490" cy="85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0" name="Conector recto de flecha 29"/>
          <p:cNvCxnSpPr>
            <a:stCxn id="24" idx="2"/>
            <a:endCxn id="25" idx="0"/>
          </p:cNvCxnSpPr>
          <p:nvPr/>
        </p:nvCxnSpPr>
        <p:spPr>
          <a:xfrm>
            <a:off x="8147469" y="2505651"/>
            <a:ext cx="2392" cy="5758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1" name="Conector recto de flecha 30"/>
          <p:cNvCxnSpPr>
            <a:stCxn id="25" idx="1"/>
            <a:endCxn id="26" idx="3"/>
          </p:cNvCxnSpPr>
          <p:nvPr/>
        </p:nvCxnSpPr>
        <p:spPr>
          <a:xfrm flipH="1" flipV="1">
            <a:off x="7156740" y="3369266"/>
            <a:ext cx="311700" cy="170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2" name="Conector recto de flecha 31"/>
          <p:cNvCxnSpPr>
            <a:stCxn id="26" idx="0"/>
            <a:endCxn id="23" idx="2"/>
          </p:cNvCxnSpPr>
          <p:nvPr/>
        </p:nvCxnSpPr>
        <p:spPr>
          <a:xfrm flipH="1" flipV="1">
            <a:off x="6489800" y="2497101"/>
            <a:ext cx="101" cy="5827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3" name="CuadroTexto 32"/>
          <p:cNvSpPr txBox="1"/>
          <p:nvPr/>
        </p:nvSpPr>
        <p:spPr>
          <a:xfrm>
            <a:off x="4323311" y="1926769"/>
            <a:ext cx="1127541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design</a:t>
            </a:r>
            <a:endParaRPr lang="en-US" dirty="0"/>
          </a:p>
        </p:txBody>
      </p:sp>
      <p:cxnSp>
        <p:nvCxnSpPr>
          <p:cNvPr id="34" name="Conector recto de flecha 33"/>
          <p:cNvCxnSpPr>
            <a:stCxn id="33" idx="3"/>
            <a:endCxn id="23" idx="1"/>
          </p:cNvCxnSpPr>
          <p:nvPr/>
        </p:nvCxnSpPr>
        <p:spPr>
          <a:xfrm flipV="1">
            <a:off x="5450852" y="2207660"/>
            <a:ext cx="460916" cy="85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28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6183" r="95" b="8769"/>
          <a:stretch/>
        </p:blipFill>
        <p:spPr>
          <a:xfrm>
            <a:off x="0" y="0"/>
            <a:ext cx="9144000" cy="5146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en-US" dirty="0" smtClean="0"/>
              <a:t>Instrument Development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16</a:t>
            </a:fld>
            <a:endParaRPr lang="es-CL"/>
          </a:p>
        </p:txBody>
      </p:sp>
      <p:sp>
        <p:nvSpPr>
          <p:cNvPr id="21" name="CuadroTexto 20"/>
          <p:cNvSpPr txBox="1"/>
          <p:nvPr/>
        </p:nvSpPr>
        <p:spPr>
          <a:xfrm>
            <a:off x="285574" y="1143450"/>
            <a:ext cx="1768508" cy="12939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Conceptual schematic design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Subsystems definition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457043" y="1265594"/>
            <a:ext cx="1334800" cy="105560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Subsystems prototype</a:t>
            </a:r>
          </a:p>
          <a:p>
            <a:pPr algn="ctr"/>
            <a:r>
              <a:rPr lang="en-US" dirty="0" smtClean="0"/>
              <a:t>&amp; </a:t>
            </a:r>
          </a:p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879852" y="1495407"/>
            <a:ext cx="1156064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prototype</a:t>
            </a:r>
            <a:endParaRPr lang="en-U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525406" y="1503957"/>
            <a:ext cx="1180293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Testing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436524" y="2658714"/>
            <a:ext cx="1362841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Conceptual improvement</a:t>
            </a:r>
            <a:endParaRPr lang="en-U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791145" y="2657013"/>
            <a:ext cx="1333679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improvement</a:t>
            </a:r>
            <a:endParaRPr lang="en-US" dirty="0"/>
          </a:p>
        </p:txBody>
      </p:sp>
      <p:cxnSp>
        <p:nvCxnSpPr>
          <p:cNvPr id="27" name="Conector recto de flecha 26"/>
          <p:cNvCxnSpPr>
            <a:stCxn id="21" idx="3"/>
            <a:endCxn id="22" idx="1"/>
          </p:cNvCxnSpPr>
          <p:nvPr/>
        </p:nvCxnSpPr>
        <p:spPr>
          <a:xfrm>
            <a:off x="2054082" y="1790436"/>
            <a:ext cx="402961" cy="29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8" name="Conector recto de flecha 27"/>
          <p:cNvCxnSpPr>
            <a:stCxn id="22" idx="3"/>
            <a:endCxn id="33" idx="1"/>
          </p:cNvCxnSpPr>
          <p:nvPr/>
        </p:nvCxnSpPr>
        <p:spPr>
          <a:xfrm>
            <a:off x="3791843" y="1793398"/>
            <a:ext cx="49955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Conector recto de flecha 28"/>
          <p:cNvCxnSpPr>
            <a:stCxn id="23" idx="3"/>
            <a:endCxn id="24" idx="1"/>
          </p:cNvCxnSpPr>
          <p:nvPr/>
        </p:nvCxnSpPr>
        <p:spPr>
          <a:xfrm>
            <a:off x="7035916" y="1784848"/>
            <a:ext cx="489490" cy="85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0" name="Conector recto de flecha 29"/>
          <p:cNvCxnSpPr>
            <a:stCxn id="24" idx="2"/>
            <a:endCxn id="25" idx="0"/>
          </p:cNvCxnSpPr>
          <p:nvPr/>
        </p:nvCxnSpPr>
        <p:spPr>
          <a:xfrm>
            <a:off x="8115553" y="2082839"/>
            <a:ext cx="2392" cy="5758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1" name="Conector recto de flecha 30"/>
          <p:cNvCxnSpPr>
            <a:stCxn id="25" idx="1"/>
            <a:endCxn id="26" idx="3"/>
          </p:cNvCxnSpPr>
          <p:nvPr/>
        </p:nvCxnSpPr>
        <p:spPr>
          <a:xfrm flipH="1" flipV="1">
            <a:off x="7124824" y="2946454"/>
            <a:ext cx="311700" cy="170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2" name="Conector recto de flecha 31"/>
          <p:cNvCxnSpPr>
            <a:stCxn id="26" idx="0"/>
            <a:endCxn id="23" idx="2"/>
          </p:cNvCxnSpPr>
          <p:nvPr/>
        </p:nvCxnSpPr>
        <p:spPr>
          <a:xfrm flipH="1" flipV="1">
            <a:off x="6457884" y="2074289"/>
            <a:ext cx="101" cy="5827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3" name="CuadroTexto 32"/>
          <p:cNvSpPr txBox="1"/>
          <p:nvPr/>
        </p:nvSpPr>
        <p:spPr>
          <a:xfrm>
            <a:off x="4291395" y="1503957"/>
            <a:ext cx="1127541" cy="5788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 design</a:t>
            </a:r>
            <a:endParaRPr lang="en-US" dirty="0"/>
          </a:p>
        </p:txBody>
      </p:sp>
      <p:cxnSp>
        <p:nvCxnSpPr>
          <p:cNvPr id="34" name="Conector recto de flecha 33"/>
          <p:cNvCxnSpPr>
            <a:stCxn id="33" idx="3"/>
            <a:endCxn id="23" idx="1"/>
          </p:cNvCxnSpPr>
          <p:nvPr/>
        </p:nvCxnSpPr>
        <p:spPr>
          <a:xfrm flipV="1">
            <a:off x="5418936" y="1784848"/>
            <a:ext cx="460916" cy="85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2646310"/>
            <a:ext cx="2483751" cy="21753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30" y="2579376"/>
            <a:ext cx="2657923" cy="22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the Sun Photometer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17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76895"/>
            <a:ext cx="9067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Toledo et al. 2018 Sun Photometer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13675" y="1378853"/>
            <a:ext cx="2179056" cy="557192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Toledo et al. 2018 Sun Photometer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18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2"/>
          <a:stretch/>
        </p:blipFill>
        <p:spPr>
          <a:xfrm>
            <a:off x="3792872" y="2168434"/>
            <a:ext cx="5039428" cy="24004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42"/>
          <a:stretch/>
        </p:blipFill>
        <p:spPr>
          <a:xfrm>
            <a:off x="712639" y="2282556"/>
            <a:ext cx="2483286" cy="2286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5" y="1378853"/>
            <a:ext cx="1218630" cy="9037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56" y="1049882"/>
            <a:ext cx="806072" cy="1130081"/>
          </a:xfrm>
          <a:prstGeom prst="rect">
            <a:avLst/>
          </a:prstGeom>
        </p:spPr>
      </p:pic>
      <p:sp>
        <p:nvSpPr>
          <p:cNvPr id="9" name="Marcador de texto 2"/>
          <p:cNvSpPr txBox="1">
            <a:spLocks/>
          </p:cNvSpPr>
          <p:nvPr/>
        </p:nvSpPr>
        <p:spPr>
          <a:xfrm>
            <a:off x="5842158" y="1222503"/>
            <a:ext cx="2213105" cy="55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Font typeface="Helvetica Neue"/>
              <a:buNone/>
            </a:pPr>
            <a:r>
              <a:rPr lang="en-US" dirty="0" smtClean="0"/>
              <a:t>Our Sun Photometer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2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452"/>
          <a:stretch/>
        </p:blipFill>
        <p:spPr>
          <a:xfrm>
            <a:off x="0" y="0"/>
            <a:ext cx="9144000" cy="5146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Toledo et al. 2018 Sun Photometer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19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446" t="929" r="870" b="662"/>
          <a:stretch/>
        </p:blipFill>
        <p:spPr>
          <a:xfrm>
            <a:off x="1767349" y="1655263"/>
            <a:ext cx="4937760" cy="32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0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14808" r="48687" b="-403"/>
          <a:stretch/>
        </p:blipFill>
        <p:spPr>
          <a:xfrm>
            <a:off x="-6017" y="0"/>
            <a:ext cx="9156033" cy="5172075"/>
          </a:xfrm>
          <a:prstGeom prst="rect">
            <a:avLst/>
          </a:prstGeom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3759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Objectives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Methodology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Discussion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bg1"/>
                </a:solidFill>
              </a:rPr>
              <a:t>2</a:t>
            </a:fld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417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2882" r="38380" b="12071"/>
          <a:stretch/>
        </p:blipFill>
        <p:spPr>
          <a:xfrm>
            <a:off x="4172435" y="-5017"/>
            <a:ext cx="4980274" cy="514851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Langley Plot Calibration and Results Comparison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21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762747" y="1315509"/>
                <a:ext cx="2382255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47" y="1315509"/>
                <a:ext cx="2382255" cy="6890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497509" y="2302328"/>
                <a:ext cx="2909899" cy="53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9" y="2302328"/>
                <a:ext cx="2909899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448971" y="3209265"/>
                <a:ext cx="3006977" cy="535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71" y="3209265"/>
                <a:ext cx="3006977" cy="5355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59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2882" r="38380" b="12071"/>
          <a:stretch/>
        </p:blipFill>
        <p:spPr>
          <a:xfrm>
            <a:off x="4172435" y="-5017"/>
            <a:ext cx="4980274" cy="514851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Langley Plot Calibration and Results Comparison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22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762747" y="1315509"/>
                <a:ext cx="2382255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47" y="1315509"/>
                <a:ext cx="2382255" cy="6890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497509" y="2302328"/>
                <a:ext cx="2909899" cy="53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9" y="2302328"/>
                <a:ext cx="2909899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448971" y="3209265"/>
                <a:ext cx="3006977" cy="535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71" y="3209265"/>
                <a:ext cx="3006977" cy="5355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89" y="980701"/>
            <a:ext cx="476316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3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r="44609"/>
          <a:stretch/>
        </p:blipFill>
        <p:spPr>
          <a:xfrm>
            <a:off x="5068388" y="0"/>
            <a:ext cx="4075611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Langley Plot Calibration and </a:t>
            </a:r>
            <a:r>
              <a:rPr lang="en-US" dirty="0" smtClean="0"/>
              <a:t>Results Comparison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23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891473" y="1711718"/>
                <a:ext cx="3006977" cy="535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73" y="1711718"/>
                <a:ext cx="3006977" cy="5355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217924" y="2981059"/>
                <a:ext cx="4423327" cy="11321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endChr m:val="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func>
                                                    <m:func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ln</m:t>
                                                      </m:r>
                                                    </m:fName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𝑉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func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ln</m:t>
                                                      </m:r>
                                                    </m:fName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𝑉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func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4" y="2981059"/>
                <a:ext cx="4423327" cy="1132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1052285" y="116014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Langley Plot Calibration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02216" y="247113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Parameter Fitting Calibration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50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892114"/>
                  </p:ext>
                </p:extLst>
              </p:nvPr>
            </p:nvGraphicFramePr>
            <p:xfrm>
              <a:off x="172363" y="1146296"/>
              <a:ext cx="5418540" cy="16499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2521"/>
                    <a:gridCol w="1277093"/>
                    <a:gridCol w="1097280"/>
                    <a:gridCol w="1045029"/>
                    <a:gridCol w="1236617"/>
                  </a:tblGrid>
                  <a:tr h="381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Sensor Number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Langley Constant (Langley Method)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Langley Constant (fitting model)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Absolute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Relative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8.39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-0.07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-0.83%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8.35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-0.36%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8.18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7.90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-0.28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-3.42%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8.57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8.59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0.23%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All sensors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8.37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0.16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8.28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0.29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-0.09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0.13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-1.10%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1.61%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892114"/>
                  </p:ext>
                </p:extLst>
              </p:nvPr>
            </p:nvGraphicFramePr>
            <p:xfrm>
              <a:off x="172363" y="1146296"/>
              <a:ext cx="5418540" cy="16499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2521"/>
                    <a:gridCol w="1277093"/>
                    <a:gridCol w="1097280"/>
                    <a:gridCol w="1045029"/>
                    <a:gridCol w="1236617"/>
                  </a:tblGrid>
                  <a:tr h="53816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Sensor Number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Langley Constant (Langley Method)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Langley Constant (fitting model)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Absolute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Relative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8.39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-0.07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-0.83%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8.35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-0.36%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8.18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7.90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-0.28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-3.42%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8.57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8.59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0.23%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All sensors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2"/>
                          <a:stretch>
                            <a:fillRect l="-60000" t="-389474" r="-266190" b="-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2"/>
                          <a:stretch>
                            <a:fillRect l="-186667" t="-389474" r="-210556" b="-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2"/>
                          <a:stretch>
                            <a:fillRect l="-300000" t="-389474" r="-120349" b="-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2"/>
                          <a:stretch>
                            <a:fillRect l="-338916" t="-389474" r="-1970" b="-245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Langley Plot Calibration and </a:t>
            </a:r>
            <a:r>
              <a:rPr lang="en-US" dirty="0" smtClean="0"/>
              <a:t>Results Comparison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24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4100902"/>
                  </p:ext>
                </p:extLst>
              </p:nvPr>
            </p:nvGraphicFramePr>
            <p:xfrm>
              <a:off x="172363" y="3030709"/>
              <a:ext cx="5401123" cy="1829308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2000"/>
                    <a:gridCol w="1260197"/>
                    <a:gridCol w="1140823"/>
                    <a:gridCol w="1045028"/>
                    <a:gridCol w="1193075"/>
                  </a:tblGrid>
                  <a:tr h="571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Sensor Number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Rayleigh Constant (Mean Toledo et al. 2018)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Raleigh Constant (fitting model)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Absolute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Relative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0.30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-8.86%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-2.79%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3.29%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0.36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9.36%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All sensors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±0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.00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0.25%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7.84%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4100902"/>
                  </p:ext>
                </p:extLst>
              </p:nvPr>
            </p:nvGraphicFramePr>
            <p:xfrm>
              <a:off x="172363" y="3030709"/>
              <a:ext cx="5401123" cy="1829308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2000"/>
                    <a:gridCol w="1260197"/>
                    <a:gridCol w="1140823"/>
                    <a:gridCol w="1045028"/>
                    <a:gridCol w="1193075"/>
                  </a:tblGrid>
                  <a:tr h="7175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Sensor Number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Rayleigh Constant (Mean Toledo et al. 2018)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Raleigh Constant (fitting model)</a:t>
                          </a:r>
                          <a:endParaRPr lang="es-CL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Absolute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Relative error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0.30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-8.86%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0.32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-0.01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-2.79%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0.01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3.29%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Sensor 4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0.36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0.03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9.36%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All sensors</a:t>
                          </a:r>
                          <a:endParaRPr lang="es-CL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b"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3"/>
                          <a:stretch>
                            <a:fillRect l="-60870" t="-432759" r="-270048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3"/>
                          <a:stretch>
                            <a:fillRect l="-178075" t="-432759" r="-198930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3"/>
                          <a:stretch>
                            <a:fillRect l="-302326" t="-432759" r="-116279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marL="44450" marR="44450" marT="0" marB="0" anchor="b">
                        <a:blipFill rotWithShape="0">
                          <a:blip r:embed="rId3"/>
                          <a:stretch>
                            <a:fillRect l="-353061" t="-432759" r="-2041" b="-2241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4967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6" b="9913"/>
          <a:stretch/>
        </p:blipFill>
        <p:spPr>
          <a:xfrm>
            <a:off x="0" y="8709"/>
            <a:ext cx="9144000" cy="51641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errors Characterization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325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6" b="9913"/>
          <a:stretch/>
        </p:blipFill>
        <p:spPr>
          <a:xfrm>
            <a:off x="0" y="8709"/>
            <a:ext cx="9144000" cy="51641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errors Characterization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26</a:t>
            </a:fld>
            <a:endParaRPr lang="es-CL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23921"/>
              </p:ext>
            </p:extLst>
          </p:nvPr>
        </p:nvGraphicFramePr>
        <p:xfrm>
          <a:off x="793375" y="4175527"/>
          <a:ext cx="7253345" cy="762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23989"/>
                <a:gridCol w="1384365"/>
                <a:gridCol w="1784671"/>
                <a:gridCol w="2560320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Valid Calibration Measures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Mean Number</a:t>
                      </a:r>
                      <a:r>
                        <a:rPr lang="en-US" sz="1100" baseline="0" dirty="0" smtClean="0">
                          <a:effectLst/>
                        </a:rPr>
                        <a:t> of Measures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Average difference </a:t>
                      </a:r>
                      <a:r>
                        <a:rPr lang="en-US" sz="1100" dirty="0" err="1" smtClean="0">
                          <a:effectLst/>
                        </a:rPr>
                        <a:t>Cimel</a:t>
                      </a:r>
                      <a:r>
                        <a:rPr lang="en-US" sz="1100" dirty="0" smtClean="0">
                          <a:effectLst/>
                        </a:rPr>
                        <a:t> and our Instruments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Mean Standard deviation difference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baseline="0" dirty="0" err="1" smtClean="0">
                          <a:effectLst/>
                        </a:rPr>
                        <a:t>Cimel</a:t>
                      </a:r>
                      <a:r>
                        <a:rPr lang="en-US" sz="1100" baseline="0" dirty="0" smtClean="0">
                          <a:effectLst/>
                        </a:rPr>
                        <a:t> and our Instruments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50,908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1340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0.0002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0.021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3"/>
          <a:stretch/>
        </p:blipFill>
        <p:spPr bwMode="auto">
          <a:xfrm>
            <a:off x="2647853" y="1062310"/>
            <a:ext cx="3544388" cy="297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36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6" b="9913"/>
          <a:stretch/>
        </p:blipFill>
        <p:spPr>
          <a:xfrm>
            <a:off x="0" y="8709"/>
            <a:ext cx="9144000" cy="51641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errors Characterization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27</a:t>
            </a:fld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2" y="1058133"/>
            <a:ext cx="3831772" cy="27032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41" y="1036401"/>
            <a:ext cx="3408454" cy="2734254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665803"/>
              </p:ext>
            </p:extLst>
          </p:nvPr>
        </p:nvGraphicFramePr>
        <p:xfrm>
          <a:off x="311700" y="4063638"/>
          <a:ext cx="4094837" cy="520129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046877"/>
                <a:gridCol w="204796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Bias CIMEL v/s All Instruments (Calibration)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Bias CIMEL v/s All Instruments (Independent)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1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0.0008</a:t>
                      </a:r>
                      <a:endParaRPr lang="es-CL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-0.0017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44563"/>
              </p:ext>
            </p:extLst>
          </p:nvPr>
        </p:nvGraphicFramePr>
        <p:xfrm>
          <a:off x="4605417" y="4063637"/>
          <a:ext cx="4339703" cy="520129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206103"/>
                <a:gridCol w="21336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Mean Standard Deviation All Instruments (Calibration)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Mean Standard Deviation All Instruments (Independent)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0.0064</a:t>
                      </a:r>
                      <a:endParaRPr lang="es-CL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0.0062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679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79"/>
          <a:stretch/>
        </p:blipFill>
        <p:spPr>
          <a:xfrm>
            <a:off x="5651863" y="0"/>
            <a:ext cx="3492137" cy="5129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Campaigns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July 30</a:t>
            </a:r>
            <a:r>
              <a:rPr lang="en-US" baseline="30000" dirty="0" smtClean="0"/>
              <a:t>th</a:t>
            </a:r>
            <a:r>
              <a:rPr lang="en-US" dirty="0" smtClean="0"/>
              <a:t>, 2018 (2 Instruments)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December 12</a:t>
            </a:r>
            <a:r>
              <a:rPr lang="en-US" baseline="30000" dirty="0" smtClean="0"/>
              <a:t>th</a:t>
            </a:r>
            <a:r>
              <a:rPr lang="en-US" dirty="0"/>
              <a:t>, 2018 </a:t>
            </a:r>
            <a:r>
              <a:rPr lang="en-US" dirty="0" smtClean="0"/>
              <a:t>(3 </a:t>
            </a:r>
            <a:r>
              <a:rPr lang="en-US" dirty="0"/>
              <a:t>Instruments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January 11</a:t>
            </a:r>
            <a:r>
              <a:rPr lang="en-US" baseline="30000" dirty="0" smtClean="0"/>
              <a:t>th</a:t>
            </a:r>
            <a:r>
              <a:rPr lang="en-US" dirty="0" smtClean="0"/>
              <a:t> , 2019 (3 Instruments)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January 18</a:t>
            </a:r>
            <a:r>
              <a:rPr lang="en-US" baseline="30000" dirty="0" smtClean="0"/>
              <a:t>th</a:t>
            </a:r>
            <a:r>
              <a:rPr lang="en-US" dirty="0" smtClean="0"/>
              <a:t>, 2019 (5 Instruments)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, 2019 (6 Instruments)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January 21</a:t>
            </a:r>
            <a:r>
              <a:rPr lang="en-US" baseline="30000" dirty="0" smtClean="0"/>
              <a:t>st</a:t>
            </a:r>
            <a:r>
              <a:rPr lang="en-US" dirty="0" smtClean="0"/>
              <a:t>, 2019 (6 Instruments)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January 23</a:t>
            </a:r>
            <a:r>
              <a:rPr lang="en-US" baseline="30000" dirty="0" smtClean="0"/>
              <a:t>rd</a:t>
            </a:r>
            <a:r>
              <a:rPr lang="en-US" dirty="0" smtClean="0"/>
              <a:t>, 2019 (6 Instruments)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564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" r="5906"/>
          <a:stretch/>
        </p:blipFill>
        <p:spPr>
          <a:xfrm>
            <a:off x="539931" y="700497"/>
            <a:ext cx="3903208" cy="43563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Campaigns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29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1" t="8000" r="22281" b="8000"/>
          <a:stretch/>
        </p:blipFill>
        <p:spPr>
          <a:xfrm>
            <a:off x="4932040" y="195486"/>
            <a:ext cx="3519000" cy="306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66" y="3291830"/>
            <a:ext cx="1478774" cy="1224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25" y="3291830"/>
            <a:ext cx="1521415" cy="1224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278536" y="4623355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Terra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063581" y="462335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Aqua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3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53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Campaigns</a:t>
            </a:r>
            <a:endParaRPr lang="en-US" dirty="0"/>
          </a:p>
        </p:txBody>
      </p:sp>
      <p:pic>
        <p:nvPicPr>
          <p:cNvPr id="3" name="21_01_20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0"/>
            <a:ext cx="91201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9515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b="12833"/>
          <a:stretch/>
        </p:blipFill>
        <p:spPr>
          <a:xfrm>
            <a:off x="0" y="-26126"/>
            <a:ext cx="9144000" cy="5146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Instrument Calibration and Consistency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Our results show a mean standard deviation of 0.021 between our instruments and the AERONET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Cimel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addition the mean error for all our sensors for the same time and place are always under 0.02 (0.006 in average).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ll the previous experiments uses the sensors considering a near calibration. However, we do not know the error of different calibrations for the same instruments.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6657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b="12833"/>
          <a:stretch/>
        </p:blipFill>
        <p:spPr>
          <a:xfrm>
            <a:off x="0" y="-26126"/>
            <a:ext cx="9144000" cy="5146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Instrument Calibration and Consistency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33</a:t>
            </a:fld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2"/>
          <a:stretch/>
        </p:blipFill>
        <p:spPr>
          <a:xfrm>
            <a:off x="1696362" y="1152475"/>
            <a:ext cx="5428739" cy="25603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2" y="3481363"/>
            <a:ext cx="5428739" cy="14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49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b="12833"/>
          <a:stretch/>
        </p:blipFill>
        <p:spPr>
          <a:xfrm>
            <a:off x="0" y="-26126"/>
            <a:ext cx="9144000" cy="51467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Instrument Calibration and Consistency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34</a:t>
            </a:fld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2"/>
          <a:stretch/>
        </p:blipFill>
        <p:spPr>
          <a:xfrm>
            <a:off x="1696362" y="1152475"/>
            <a:ext cx="5428739" cy="25603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2" y="3481363"/>
            <a:ext cx="5428739" cy="14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15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9171297" cy="5169626"/>
            <a:chOff x="0" y="0"/>
            <a:chExt cx="9171297" cy="516962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320" y="13063"/>
              <a:ext cx="2893219" cy="51435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182" y="13063"/>
              <a:ext cx="2893219" cy="51435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 t="25329" r="30573" b="21678"/>
            <a:stretch/>
          </p:blipFill>
          <p:spPr>
            <a:xfrm>
              <a:off x="6863189" y="9525"/>
              <a:ext cx="2308108" cy="513568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88" t="27769" r="30330" b="25840"/>
            <a:stretch/>
          </p:blipFill>
          <p:spPr>
            <a:xfrm>
              <a:off x="0" y="0"/>
              <a:ext cx="2359858" cy="5169626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Distributed Measurements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results of the campaigns exhibit a rich dynamical behavior of AOD.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measures show a displacement of aerosols from the south-west to the North East of the city. That is consistent with some wind models.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Other measures displays different behaviors  for different stations to similar distances from the AERONET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Cimel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instruments, showing that this is not representative of the city.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presents that the rich changing in AOD is into the city.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013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12956" r="5254"/>
          <a:stretch/>
        </p:blipFill>
        <p:spPr>
          <a:xfrm>
            <a:off x="-19050" y="9524"/>
            <a:ext cx="91725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 smtClean="0"/>
              <a:t>Challenges and Future Considerations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Ångström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exponent (usually between 0 and 2) estimation would be possible with enough accuracy only if we consider 4 wavelengths with the same error (error estimation around 0.0458). With 2 bands the error estimation is around 0.8 for the mean conditions of Santiago.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2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12956" r="5254"/>
          <a:stretch/>
        </p:blipFill>
        <p:spPr>
          <a:xfrm>
            <a:off x="-19050" y="9524"/>
            <a:ext cx="917257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 smtClean="0"/>
              <a:t>Challenges and Future Considerations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some improvements suggested for future versions of the instrument: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Including a Check out routine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Consider build a waterproof instrument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Change the Servo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Improve the connection cable between the sensor and the instrument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2603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Conclussion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589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78"/>
          <a:stretch/>
        </p:blipFill>
        <p:spPr>
          <a:xfrm>
            <a:off x="0" y="0"/>
            <a:ext cx="9144000" cy="5124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have developed, calibrated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to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characterized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 instrument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prototype. The standard deviation among all the instruments after calibration is under 0.02 and the mean error with the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Cimel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Sun photometer is of 0.021.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built several Units and performed a city-scale campaign, showing the rich behavior of AOD in urban areas.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have identified issues in the calibration process and considerations for future versions to extend the capabilities of the instrument and their robustness.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essence, We have shown the feasibility to implement a low-cost, automatic and city-scale LED-based Sun Photometer Network.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14300" indent="0">
              <a:buNone/>
            </a:pP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95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9" b="14152"/>
          <a:stretch/>
        </p:blipFill>
        <p:spPr>
          <a:xfrm>
            <a:off x="0" y="0"/>
            <a:ext cx="9144000" cy="519695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Aerosols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 smtClean="0"/>
              <a:t>All the solid or liquid particles that are on suspension in the atmosphere. </a:t>
            </a:r>
          </a:p>
          <a:p>
            <a:pPr marL="114300" indent="0" algn="ctr">
              <a:buNone/>
            </a:pPr>
            <a:endParaRPr lang="en-US" b="1" dirty="0"/>
          </a:p>
          <a:p>
            <a:pPr marL="114300" indent="0" algn="ctr">
              <a:buNone/>
            </a:pPr>
            <a:r>
              <a:rPr lang="en-US" b="1" dirty="0" smtClean="0"/>
              <a:t>Aerosols Could be into the atmosphere from some hours to a few weeks.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bg1"/>
                </a:solidFill>
              </a:rPr>
              <a:t>4</a:t>
            </a:fld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12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11700" y="963250"/>
            <a:ext cx="8520600" cy="15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311700" y="2657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2"/>
                </a:solidFill>
              </a:rPr>
              <a:t>Santiago de Chile, June 19</a:t>
            </a:r>
            <a:r>
              <a:rPr lang="es" baseline="30000" dirty="0" smtClean="0">
                <a:solidFill>
                  <a:schemeClr val="dk2"/>
                </a:solidFill>
              </a:rPr>
              <a:t>th</a:t>
            </a:r>
            <a:r>
              <a:rPr lang="es" dirty="0" smtClean="0">
                <a:solidFill>
                  <a:schemeClr val="dk2"/>
                </a:solidFill>
              </a:rPr>
              <a:t>, 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 smtClean="0">
                <a:solidFill>
                  <a:schemeClr val="dk2"/>
                </a:solidFill>
              </a:rPr>
              <a:t>Cristóbal Garrido Cáceres</a:t>
            </a:r>
            <a:endParaRPr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3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41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Dayou</a:t>
            </a:r>
            <a:r>
              <a:rPr lang="en-US" dirty="0"/>
              <a:t>, J., Chang, J. H. W., &amp; </a:t>
            </a:r>
            <a:r>
              <a:rPr lang="en-US" dirty="0" err="1"/>
              <a:t>Sentian</a:t>
            </a:r>
            <a:r>
              <a:rPr lang="en-US" dirty="0"/>
              <a:t>, J. (2014). Ground-Based Aerosol Optical Depth Measurement Using </a:t>
            </a:r>
            <a:r>
              <a:rPr lang="en-US" dirty="0" err="1"/>
              <a:t>Sunphotometers</a:t>
            </a:r>
            <a:r>
              <a:rPr lang="en-US" dirty="0"/>
              <a:t>. Springer.</a:t>
            </a:r>
            <a:endParaRPr lang="es-CL" dirty="0"/>
          </a:p>
          <a:p>
            <a:r>
              <a:rPr lang="en-US" dirty="0"/>
              <a:t>King, M. D., Byrne, D. M., Herman, B. M., &amp; Reagan, J. A. (1978). Aerosol size distributions obtained by inversions of spectral optical depth measurements. Journal of the Atmospheric Sciences, 35(11), 2153-2167.</a:t>
            </a:r>
            <a:endParaRPr lang="es-CL" dirty="0"/>
          </a:p>
          <a:p>
            <a:r>
              <a:rPr lang="en-US" dirty="0"/>
              <a:t>Schuster, G. L., </a:t>
            </a:r>
            <a:r>
              <a:rPr lang="en-US" dirty="0" err="1"/>
              <a:t>Dubovik</a:t>
            </a:r>
            <a:r>
              <a:rPr lang="en-US" dirty="0"/>
              <a:t>, O., &amp; </a:t>
            </a:r>
            <a:r>
              <a:rPr lang="en-US" dirty="0" err="1"/>
              <a:t>Holben</a:t>
            </a:r>
            <a:r>
              <a:rPr lang="en-US" dirty="0"/>
              <a:t>, B. N. (2006). Angstrom exponent and bimodal aerosol size distributions. Journal of Geophysical Research: Atmospheres, 111(D7</a:t>
            </a:r>
            <a:r>
              <a:rPr lang="en-US" dirty="0" smtClean="0"/>
              <a:t>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8319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42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Holben</a:t>
            </a:r>
            <a:r>
              <a:rPr lang="en-US" dirty="0"/>
              <a:t>, B. N., Eck, T. F., </a:t>
            </a:r>
            <a:r>
              <a:rPr lang="en-US" dirty="0" err="1"/>
              <a:t>Slutsker</a:t>
            </a:r>
            <a:r>
              <a:rPr lang="en-US" dirty="0"/>
              <a:t>, I., </a:t>
            </a:r>
            <a:r>
              <a:rPr lang="en-US" dirty="0" err="1"/>
              <a:t>Tanre</a:t>
            </a:r>
            <a:r>
              <a:rPr lang="en-US" dirty="0"/>
              <a:t>, D., </a:t>
            </a:r>
            <a:r>
              <a:rPr lang="en-US" dirty="0" err="1"/>
              <a:t>Buis</a:t>
            </a:r>
            <a:r>
              <a:rPr lang="en-US" dirty="0"/>
              <a:t>, J. P., </a:t>
            </a:r>
            <a:r>
              <a:rPr lang="en-US" dirty="0" err="1"/>
              <a:t>Setzer</a:t>
            </a:r>
            <a:r>
              <a:rPr lang="en-US" dirty="0"/>
              <a:t>, A., ... &amp; </a:t>
            </a:r>
            <a:r>
              <a:rPr lang="en-US" dirty="0" err="1"/>
              <a:t>Lavenu</a:t>
            </a:r>
            <a:r>
              <a:rPr lang="en-US" dirty="0"/>
              <a:t>, F. (1998). AERONET—A federated instrument network and data archive for aerosol characterization. Remote sensing of environment, 66(1), 1-16.</a:t>
            </a:r>
            <a:endParaRPr lang="es-CL" dirty="0"/>
          </a:p>
          <a:p>
            <a:r>
              <a:rPr lang="en-US" dirty="0" err="1"/>
              <a:t>Holben</a:t>
            </a:r>
            <a:r>
              <a:rPr lang="en-US" dirty="0"/>
              <a:t>, B. N., Kim, J., Sano, I., Mukai, S., Eck, T. F., Giles, D. M., ... &amp; Sorokin, M. (2018). An overview of mesoscale aerosol processes, comparisons, and validation studies from DRAGON networks. Atmospheric Chemistry and Physics, 18(2), 655-671.</a:t>
            </a:r>
            <a:endParaRPr lang="es-CL" dirty="0"/>
          </a:p>
          <a:p>
            <a:r>
              <a:rPr lang="en-US" dirty="0"/>
              <a:t>Liu, B., Ma, Y., Gong, W., Zhang, M., Wang, W., &amp; Shi, Y. (2018). Comparison of AOD from CALIPSO, MODIS, and Sun Photometer under Different Conditions over Central China. </a:t>
            </a:r>
            <a:r>
              <a:rPr lang="es-CL" dirty="0" err="1"/>
              <a:t>Scientific</a:t>
            </a:r>
            <a:r>
              <a:rPr lang="es-CL" dirty="0"/>
              <a:t> </a:t>
            </a:r>
            <a:r>
              <a:rPr lang="es-CL" dirty="0" err="1"/>
              <a:t>reports</a:t>
            </a:r>
            <a:r>
              <a:rPr lang="es-CL" dirty="0"/>
              <a:t>, 8(1), 10066.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71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43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Toledo, F., Garrido, C., Díaz, M., </a:t>
            </a:r>
            <a:r>
              <a:rPr lang="es-CL" dirty="0" err="1"/>
              <a:t>Rondanelli</a:t>
            </a:r>
            <a:r>
              <a:rPr lang="es-CL" dirty="0"/>
              <a:t>, R., Jorquera, S., &amp; Valdivieso, P. (2018). </a:t>
            </a:r>
            <a:r>
              <a:rPr lang="en-US" dirty="0"/>
              <a:t>AOT Retrieval Procedure for Distributed Measurements with Low‐Cost Sun Photometers. Journal of Geophysical Research: Atmospheres, 123(2), 1113-1131.</a:t>
            </a:r>
            <a:endParaRPr lang="es-CL" dirty="0"/>
          </a:p>
          <a:p>
            <a:r>
              <a:rPr lang="en-US" dirty="0"/>
              <a:t>Brooks, D. R., &amp; Mims, F. M. (2001). Development of an inexpensive handheld LED‐based Sun photometer for the GLOBE program. Journal of Geophysical Research: Atmospheres, 106(D5), 4733-4740.</a:t>
            </a:r>
            <a:endParaRPr lang="es-CL" dirty="0"/>
          </a:p>
          <a:p>
            <a:r>
              <a:rPr lang="en-US" dirty="0"/>
              <a:t>Wallace, J. M., &amp; Hobbs, P. V. (2006). </a:t>
            </a:r>
            <a:r>
              <a:rPr lang="en-US" i="1" dirty="0"/>
              <a:t>Atmospheric science: an introductory survey</a:t>
            </a:r>
            <a:r>
              <a:rPr lang="en-US" dirty="0"/>
              <a:t> (Vol. 92). Elsevier.</a:t>
            </a:r>
            <a:endParaRPr lang="es-CL" dirty="0"/>
          </a:p>
          <a:p>
            <a:r>
              <a:rPr lang="en-US" dirty="0"/>
              <a:t>Seinfeld, J. H., &amp; </a:t>
            </a:r>
            <a:r>
              <a:rPr lang="en-US" dirty="0" err="1"/>
              <a:t>Pandis</a:t>
            </a:r>
            <a:r>
              <a:rPr lang="en-US" dirty="0"/>
              <a:t>, S. N. (2006). Atmospheric chemistry and physics: From air pollution to climate change, John Willey &amp; Sons. </a:t>
            </a:r>
            <a:r>
              <a:rPr lang="en-US" i="1" dirty="0"/>
              <a:t>Inc., New York</a:t>
            </a:r>
            <a:r>
              <a:rPr lang="en-US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2923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44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Ghan</a:t>
            </a:r>
            <a:r>
              <a:rPr lang="en-US" dirty="0"/>
              <a:t>, S. J., &amp; Schwartz, S. E. (2007). Aerosol properties and processes: A path from field and laboratory measurements to global climate models. </a:t>
            </a:r>
            <a:r>
              <a:rPr lang="en-US" i="1" dirty="0"/>
              <a:t>Bulletin of the American Meteorological Society</a:t>
            </a:r>
            <a:r>
              <a:rPr lang="en-US" dirty="0"/>
              <a:t>, </a:t>
            </a:r>
            <a:r>
              <a:rPr lang="en-US" i="1" dirty="0"/>
              <a:t>88</a:t>
            </a:r>
            <a:r>
              <a:rPr lang="en-US" dirty="0"/>
              <a:t>(7), 1059-1084.</a:t>
            </a:r>
            <a:endParaRPr lang="es-CL" dirty="0"/>
          </a:p>
          <a:p>
            <a:r>
              <a:rPr lang="en-US" dirty="0" err="1"/>
              <a:t>Cengel</a:t>
            </a:r>
            <a:r>
              <a:rPr lang="en-US" dirty="0"/>
              <a:t>, Y. (2014). </a:t>
            </a:r>
            <a:r>
              <a:rPr lang="en-US" i="1" dirty="0"/>
              <a:t>Heat and mass transfer: fundamentals and applications</a:t>
            </a:r>
            <a:r>
              <a:rPr lang="en-US" dirty="0"/>
              <a:t>. McGraw-Hill Higher Education.</a:t>
            </a:r>
            <a:endParaRPr lang="es-CL" dirty="0"/>
          </a:p>
          <a:p>
            <a:r>
              <a:rPr lang="en-US" dirty="0" err="1"/>
              <a:t>Liou</a:t>
            </a:r>
            <a:r>
              <a:rPr lang="en-US" dirty="0"/>
              <a:t>, K. N. (2002). </a:t>
            </a:r>
            <a:r>
              <a:rPr lang="en-US" i="1" dirty="0"/>
              <a:t>An introduction to atmospheric radiation</a:t>
            </a:r>
            <a:r>
              <a:rPr lang="en-US" dirty="0"/>
              <a:t> (Vol. 84). Elsevier.</a:t>
            </a:r>
            <a:endParaRPr lang="es-CL" dirty="0"/>
          </a:p>
          <a:p>
            <a:r>
              <a:rPr lang="en-US" dirty="0"/>
              <a:t>Hansen, J. E., &amp; Travis, L. D. (1974). Light scattering in planetary atmospheres. </a:t>
            </a:r>
            <a:r>
              <a:rPr lang="en-US" i="1" dirty="0"/>
              <a:t>Space science reviews</a:t>
            </a:r>
            <a:r>
              <a:rPr lang="en-US" dirty="0"/>
              <a:t>, </a:t>
            </a:r>
            <a:r>
              <a:rPr lang="en-US" i="1" dirty="0"/>
              <a:t>16</a:t>
            </a:r>
            <a:r>
              <a:rPr lang="en-US" dirty="0"/>
              <a:t>(4), 527-610.</a:t>
            </a:r>
            <a:endParaRPr lang="es-CL" dirty="0"/>
          </a:p>
          <a:p>
            <a:r>
              <a:rPr lang="en-US" dirty="0" err="1"/>
              <a:t>Weitkamp</a:t>
            </a:r>
            <a:r>
              <a:rPr lang="en-US" dirty="0"/>
              <a:t>, C. (Ed.). (2006). </a:t>
            </a:r>
            <a:r>
              <a:rPr lang="en-US" i="1" dirty="0"/>
              <a:t>Lidar: range-resolved optical remote sensing of the atmosphere</a:t>
            </a:r>
            <a:r>
              <a:rPr lang="en-US" dirty="0"/>
              <a:t> (Vol. 102). Springer Science &amp; Business</a:t>
            </a:r>
            <a:r>
              <a:rPr lang="en-US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3796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45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Perri</a:t>
            </a:r>
            <a:r>
              <a:rPr lang="en-US" dirty="0"/>
              <a:t>, M. J., </a:t>
            </a:r>
            <a:r>
              <a:rPr lang="en-US" dirty="0" err="1"/>
              <a:t>Haggmark</a:t>
            </a:r>
            <a:r>
              <a:rPr lang="en-US" dirty="0"/>
              <a:t>, M. R., Silva, D. R., &amp; Mohs, R. M. (2016). Inexpensive Automated Atmospheric Measurements of Aerosol Optical Thickness, Ozone, and Temperature. </a:t>
            </a:r>
            <a:r>
              <a:rPr lang="en-US" i="1" dirty="0"/>
              <a:t>Aerosol and Air Quality Research</a:t>
            </a:r>
            <a:r>
              <a:rPr lang="en-US" dirty="0"/>
              <a:t>, </a:t>
            </a:r>
            <a:r>
              <a:rPr lang="en-US" i="1" dirty="0"/>
              <a:t>16</a:t>
            </a:r>
            <a:r>
              <a:rPr lang="en-US" dirty="0"/>
              <a:t>(2), 464-469.</a:t>
            </a:r>
            <a:endParaRPr lang="es-CL" dirty="0"/>
          </a:p>
          <a:p>
            <a:r>
              <a:rPr lang="es-CL" dirty="0"/>
              <a:t>Toledano, C., González, R., Fuertes, D., Cuevas, E., </a:t>
            </a:r>
            <a:r>
              <a:rPr lang="es-CL" dirty="0" err="1"/>
              <a:t>Eck</a:t>
            </a:r>
            <a:r>
              <a:rPr lang="es-CL" dirty="0"/>
              <a:t>, T. F., </a:t>
            </a:r>
            <a:r>
              <a:rPr lang="es-CL" dirty="0" err="1"/>
              <a:t>Kazadzis</a:t>
            </a:r>
            <a:r>
              <a:rPr lang="es-CL" dirty="0"/>
              <a:t>, S., ... </a:t>
            </a:r>
            <a:r>
              <a:rPr lang="en-US" dirty="0"/>
              <a:t>&amp; </a:t>
            </a:r>
            <a:r>
              <a:rPr lang="en-US" dirty="0" err="1"/>
              <a:t>Román</a:t>
            </a:r>
            <a:r>
              <a:rPr lang="en-US" dirty="0"/>
              <a:t>, R. (2018). Assessment of Sun photometer Langley calibration at the high-elevation sites Mauna Loa and </a:t>
            </a:r>
            <a:r>
              <a:rPr lang="en-US" dirty="0" err="1"/>
              <a:t>Izaña</a:t>
            </a:r>
            <a:r>
              <a:rPr lang="en-US" dirty="0"/>
              <a:t>. </a:t>
            </a:r>
            <a:r>
              <a:rPr lang="en-US" i="1" dirty="0"/>
              <a:t>Atmospheric Chemistry and Physics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(19), 14555-14567.</a:t>
            </a:r>
            <a:endParaRPr lang="es-CL" dirty="0"/>
          </a:p>
          <a:p>
            <a:r>
              <a:rPr lang="en-US" dirty="0"/>
              <a:t>Reda, I., &amp; Andreas, A. (2004). Solar position algorithm for solar radiation applications. </a:t>
            </a:r>
            <a:r>
              <a:rPr lang="en-US" i="1" dirty="0"/>
              <a:t>Solar energy</a:t>
            </a:r>
            <a:r>
              <a:rPr lang="en-US" dirty="0"/>
              <a:t>, </a:t>
            </a:r>
            <a:r>
              <a:rPr lang="en-US" i="1" dirty="0"/>
              <a:t>76</a:t>
            </a:r>
            <a:r>
              <a:rPr lang="en-US" dirty="0"/>
              <a:t>(5), 577-589.</a:t>
            </a:r>
            <a:endParaRPr lang="es-CL" dirty="0"/>
          </a:p>
          <a:p>
            <a:r>
              <a:rPr lang="en-US" dirty="0" err="1"/>
              <a:t>Ångström</a:t>
            </a:r>
            <a:r>
              <a:rPr lang="en-US" dirty="0"/>
              <a:t>, A. (1929). On the atmospheric transmission of sun radiation and on dust in the air. </a:t>
            </a:r>
            <a:r>
              <a:rPr lang="en-US" i="1" dirty="0" err="1"/>
              <a:t>Geografiska</a:t>
            </a:r>
            <a:r>
              <a:rPr lang="en-US" i="1" dirty="0"/>
              <a:t> </a:t>
            </a:r>
            <a:r>
              <a:rPr lang="en-US" i="1" dirty="0" err="1"/>
              <a:t>Annaler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(2), 156-166.</a:t>
            </a:r>
            <a:endParaRPr lang="es-CL" dirty="0"/>
          </a:p>
          <a:p>
            <a:pPr marL="114300" indent="0">
              <a:buNone/>
            </a:pPr>
            <a:endParaRPr lang="en-U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232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46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Schuster, G. L., </a:t>
            </a:r>
            <a:r>
              <a:rPr lang="en-US" dirty="0" err="1"/>
              <a:t>Dubovik</a:t>
            </a:r>
            <a:r>
              <a:rPr lang="en-US" dirty="0"/>
              <a:t>, O., &amp; </a:t>
            </a:r>
            <a:r>
              <a:rPr lang="en-US" dirty="0" err="1"/>
              <a:t>Holben</a:t>
            </a:r>
            <a:r>
              <a:rPr lang="en-US" dirty="0"/>
              <a:t>, B. N. (2006). Angstrom exponent and bimodal aerosol size distributions. </a:t>
            </a:r>
            <a:r>
              <a:rPr lang="en-US" i="1" dirty="0"/>
              <a:t>Journal of Geophysical Research: Atmospheres</a:t>
            </a:r>
            <a:r>
              <a:rPr lang="en-US" dirty="0"/>
              <a:t>, </a:t>
            </a:r>
            <a:r>
              <a:rPr lang="en-US" i="1" dirty="0"/>
              <a:t>111</a:t>
            </a:r>
            <a:r>
              <a:rPr lang="en-US" dirty="0"/>
              <a:t>(D7).</a:t>
            </a:r>
            <a:endParaRPr lang="es-CL" dirty="0"/>
          </a:p>
          <a:p>
            <a:r>
              <a:rPr lang="en-US" dirty="0"/>
              <a:t>Schmitz, R. (2005). Modelling of air pollution dispersion in Santiago de Chile. </a:t>
            </a:r>
            <a:r>
              <a:rPr lang="en-US" i="1" dirty="0"/>
              <a:t>Atmospheric Environment</a:t>
            </a:r>
            <a:r>
              <a:rPr lang="en-US" dirty="0"/>
              <a:t>, </a:t>
            </a:r>
            <a:r>
              <a:rPr lang="en-US" i="1" dirty="0"/>
              <a:t>39</a:t>
            </a:r>
            <a:r>
              <a:rPr lang="en-US" dirty="0"/>
              <a:t>(11), 2035-2047.</a:t>
            </a:r>
            <a:endParaRPr lang="es-CL" dirty="0"/>
          </a:p>
          <a:p>
            <a:r>
              <a:rPr lang="en-US" dirty="0"/>
              <a:t>Wagner, F., &amp; Silva, A. M. (2008). Some considerations about </a:t>
            </a:r>
            <a:r>
              <a:rPr lang="en-US" dirty="0" err="1"/>
              <a:t>Ångström</a:t>
            </a:r>
            <a:r>
              <a:rPr lang="en-US" dirty="0"/>
              <a:t> exponent distributions. </a:t>
            </a:r>
            <a:r>
              <a:rPr lang="en-US" i="1" dirty="0"/>
              <a:t>Atmospheric Chemistry and Physics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(3), 481-489.</a:t>
            </a:r>
            <a:endParaRPr lang="es-CL" dirty="0"/>
          </a:p>
          <a:p>
            <a:r>
              <a:rPr lang="en-US" dirty="0" err="1"/>
              <a:t>Bucholtz</a:t>
            </a:r>
            <a:r>
              <a:rPr lang="en-US" dirty="0"/>
              <a:t>, A. (1995). Rayleigh-scattering calculations for the terrestrial atmosphere. </a:t>
            </a:r>
            <a:r>
              <a:rPr lang="en-US" i="1" dirty="0"/>
              <a:t>Applied Optics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(15), 2765-2773.</a:t>
            </a:r>
            <a:endParaRPr lang="es-CL" dirty="0"/>
          </a:p>
          <a:p>
            <a:pPr marL="114300" indent="0">
              <a:buNone/>
            </a:pPr>
            <a:endParaRPr lang="en-U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11101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47</a:t>
            </a:fld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Dubovik</a:t>
            </a:r>
            <a:r>
              <a:rPr lang="en-US" dirty="0"/>
              <a:t>, O., &amp; King, M. D. (2000). A flexible inversion algorithm for retrieval of aerosol optical properties from Sun and sky radiance measurements. </a:t>
            </a:r>
            <a:r>
              <a:rPr lang="en-US" i="1" dirty="0"/>
              <a:t>Journal of Geophysical Research: Atmospheres</a:t>
            </a:r>
            <a:r>
              <a:rPr lang="en-US" dirty="0"/>
              <a:t>, </a:t>
            </a:r>
            <a:r>
              <a:rPr lang="en-US" i="1" dirty="0"/>
              <a:t>105</a:t>
            </a:r>
            <a:r>
              <a:rPr lang="en-US" dirty="0"/>
              <a:t>(D16), 20673-20696.</a:t>
            </a:r>
            <a:endParaRPr lang="es-CL" dirty="0"/>
          </a:p>
          <a:p>
            <a:pPr marL="114300" indent="0">
              <a:buNone/>
            </a:pPr>
            <a:endParaRPr lang="en-U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1155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Aerosols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bg1"/>
                </a:solidFill>
              </a:rPr>
              <a:t>5</a:t>
            </a:fld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0" y="1257933"/>
            <a:ext cx="2877001" cy="34052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25" y="2227826"/>
            <a:ext cx="4734143" cy="24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8819" r="-104" b="15402"/>
          <a:stretch/>
        </p:blipFill>
        <p:spPr>
          <a:xfrm>
            <a:off x="0" y="0"/>
            <a:ext cx="9144000" cy="519695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Aerosols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 smtClean="0"/>
              <a:t>‘All the solid or liquid particles that are on suspension in the atmosphere’</a:t>
            </a:r>
          </a:p>
          <a:p>
            <a:pPr marL="114300" indent="0">
              <a:buNone/>
            </a:pPr>
            <a:r>
              <a:rPr lang="en-US" b="1" dirty="0" smtClean="0"/>
              <a:t>Aerosols Effects: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Health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Visibility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Ecosystems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Cloud Formation</a:t>
            </a:r>
            <a:r>
              <a:rPr lang="en-US" b="1" dirty="0"/>
              <a:t> </a:t>
            </a:r>
            <a:r>
              <a:rPr lang="en-US" b="1" dirty="0" smtClean="0"/>
              <a:t>and Radiation Budget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bg1"/>
                </a:solidFill>
              </a:rPr>
              <a:t>6</a:t>
            </a:fld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7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r="2737" b="4551"/>
          <a:stretch/>
        </p:blipFill>
        <p:spPr>
          <a:xfrm>
            <a:off x="5083590" y="0"/>
            <a:ext cx="4060410" cy="51435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 the Atmosphere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tx1"/>
                </a:solidFill>
              </a:rPr>
              <a:t>7</a:t>
            </a:fld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6" y="1017725"/>
            <a:ext cx="497274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0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r="2737" b="4551"/>
          <a:stretch/>
        </p:blipFill>
        <p:spPr>
          <a:xfrm>
            <a:off x="5083590" y="0"/>
            <a:ext cx="4060410" cy="51435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in the Atmosphere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>
                <a:solidFill>
                  <a:schemeClr val="tx1"/>
                </a:solidFill>
              </a:rPr>
              <a:t>8</a:t>
            </a:fld>
            <a:endParaRPr lang="es-C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1130146" y="1591779"/>
                <a:ext cx="2382255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46" y="1591779"/>
                <a:ext cx="2382255" cy="6890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/>
          <p:cNvSpPr txBox="1">
            <a:spLocks/>
          </p:cNvSpPr>
          <p:nvPr/>
        </p:nvSpPr>
        <p:spPr>
          <a:xfrm>
            <a:off x="311700" y="11475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1800" dirty="0" smtClean="0"/>
              <a:t>Beer-Lambert-</a:t>
            </a:r>
            <a:r>
              <a:rPr lang="en-US" sz="1800" dirty="0" err="1" smtClean="0"/>
              <a:t>Bourguer</a:t>
            </a:r>
            <a:r>
              <a:rPr lang="en-US" sz="1800" dirty="0" smtClean="0"/>
              <a:t> Law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465777" y="2440729"/>
                <a:ext cx="4219232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𝑅𝑎𝑦𝑙𝑒𝑖𝑔h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𝐺𝑎𝑠𝑒𝑠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𝐴𝑒𝑟𝑜𝑠𝑜𝑙𝑠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77" y="2440729"/>
                <a:ext cx="4219232" cy="332720"/>
              </a:xfrm>
              <a:prstGeom prst="rect">
                <a:avLst/>
              </a:prstGeom>
              <a:blipFill rotWithShape="0">
                <a:blip r:embed="rId4"/>
                <a:stretch>
                  <a:fillRect l="-14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/>
          <p:cNvSpPr txBox="1">
            <a:spLocks/>
          </p:cNvSpPr>
          <p:nvPr/>
        </p:nvSpPr>
        <p:spPr>
          <a:xfrm>
            <a:off x="311700" y="305937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2E1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D42E1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1800" dirty="0" err="1" smtClean="0"/>
              <a:t>Ångström</a:t>
            </a:r>
            <a:r>
              <a:rPr lang="en-US" sz="1800" dirty="0" smtClean="0"/>
              <a:t> Exponent equation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1320871" y="3455147"/>
                <a:ext cx="2000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71" y="3455147"/>
                <a:ext cx="200080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1498815" y="3916812"/>
                <a:ext cx="2058384" cy="965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15" y="3916812"/>
                <a:ext cx="2058384" cy="9650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1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40" y="1015748"/>
            <a:ext cx="1081458" cy="108145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AOD Measurement Instruments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38" r="13980" b="15955"/>
          <a:stretch/>
        </p:blipFill>
        <p:spPr>
          <a:xfrm>
            <a:off x="2189213" y="1669230"/>
            <a:ext cx="832515" cy="1398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6"/>
          <a:stretch/>
        </p:blipFill>
        <p:spPr>
          <a:xfrm>
            <a:off x="4300497" y="3616818"/>
            <a:ext cx="1532540" cy="12431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74" y="1600920"/>
            <a:ext cx="1621502" cy="1094514"/>
          </a:xfrm>
          <a:prstGeom prst="rect">
            <a:avLst/>
          </a:prstGeom>
        </p:spPr>
      </p:pic>
      <p:sp>
        <p:nvSpPr>
          <p:cNvPr id="8" name="Triángulo isósceles 7"/>
          <p:cNvSpPr/>
          <p:nvPr/>
        </p:nvSpPr>
        <p:spPr>
          <a:xfrm>
            <a:off x="3204810" y="1375917"/>
            <a:ext cx="2738790" cy="21694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2327190" y="4014430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Handheld</a:t>
            </a:r>
          </a:p>
          <a:p>
            <a:pPr algn="ctr"/>
            <a:r>
              <a:rPr lang="en-US" sz="1000" dirty="0" smtClean="0"/>
              <a:t>Sun Photometers</a:t>
            </a:r>
            <a:endParaRPr lang="en-US" sz="1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757497" y="2695434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LIDAR</a:t>
            </a:r>
            <a:endParaRPr lang="en-US" sz="1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401439" y="4895550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Satellite Radiometer</a:t>
            </a:r>
            <a:endParaRPr lang="en-US" sz="1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69841" y="1968568"/>
            <a:ext cx="133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Cloud Physics LIDAR</a:t>
            </a:r>
            <a:endParaRPr lang="en-US" sz="10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48" y="3635213"/>
            <a:ext cx="666558" cy="49854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49" y="4212526"/>
            <a:ext cx="681057" cy="50505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940142" y="3068126"/>
            <a:ext cx="13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Sun Photometer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581128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1937</Words>
  <Application>Microsoft Office PowerPoint</Application>
  <PresentationFormat>Presentación en pantalla (16:9)</PresentationFormat>
  <Paragraphs>306</Paragraphs>
  <Slides>47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Calibri</vt:lpstr>
      <vt:lpstr>Wingdings</vt:lpstr>
      <vt:lpstr>Times New Roman</vt:lpstr>
      <vt:lpstr>Arial</vt:lpstr>
      <vt:lpstr>Cambria Math</vt:lpstr>
      <vt:lpstr>Helvetica Neue</vt:lpstr>
      <vt:lpstr>Simple Light</vt:lpstr>
      <vt:lpstr>LED-based Sun Photometer Network for Dynamic AOD Characterization</vt:lpstr>
      <vt:lpstr>Agenda</vt:lpstr>
      <vt:lpstr>Motivation</vt:lpstr>
      <vt:lpstr>Aerosols</vt:lpstr>
      <vt:lpstr>Aerosols</vt:lpstr>
      <vt:lpstr>Aerosols</vt:lpstr>
      <vt:lpstr>Radiation in the Atmosphere</vt:lpstr>
      <vt:lpstr>Radiation in the Atmosphere</vt:lpstr>
      <vt:lpstr>AOD Measurement Instruments</vt:lpstr>
      <vt:lpstr>AOD Measurement Instruments</vt:lpstr>
      <vt:lpstr>AOD Measurement Instruments</vt:lpstr>
      <vt:lpstr>Objetives</vt:lpstr>
      <vt:lpstr>Objectives</vt:lpstr>
      <vt:lpstr>Methodology</vt:lpstr>
      <vt:lpstr>Instrument Development</vt:lpstr>
      <vt:lpstr>Instrument Development</vt:lpstr>
      <vt:lpstr>Components of the Sun Photometer</vt:lpstr>
      <vt:lpstr>Comparison with Toledo et al. 2018 Sun Photometer</vt:lpstr>
      <vt:lpstr>Comparison with Toledo et al. 2018 Sun Photometer</vt:lpstr>
      <vt:lpstr>Results</vt:lpstr>
      <vt:lpstr>Langley Plot Calibration and Results Comparison</vt:lpstr>
      <vt:lpstr>Langley Plot Calibration and Results Comparison</vt:lpstr>
      <vt:lpstr>Langley Plot Calibration and Results Comparison</vt:lpstr>
      <vt:lpstr>Langley Plot Calibration and Results Comparison</vt:lpstr>
      <vt:lpstr>Measurements errors Characterization</vt:lpstr>
      <vt:lpstr>Measurements errors Characterization</vt:lpstr>
      <vt:lpstr>Measurements errors Characterization</vt:lpstr>
      <vt:lpstr>Measurement Campaigns</vt:lpstr>
      <vt:lpstr>Measurement Campaigns</vt:lpstr>
      <vt:lpstr>Measurement Campaigns</vt:lpstr>
      <vt:lpstr>Discussion</vt:lpstr>
      <vt:lpstr>Instrument Calibration and Consistency</vt:lpstr>
      <vt:lpstr>Instrument Calibration and Consistency</vt:lpstr>
      <vt:lpstr>Instrument Calibration and Consistency</vt:lpstr>
      <vt:lpstr>Distributed Measurements</vt:lpstr>
      <vt:lpstr>Challenges and Future Considerations</vt:lpstr>
      <vt:lpstr>Challenges and Future Considerations</vt:lpstr>
      <vt:lpstr>Conclussion</vt:lpstr>
      <vt:lpstr>Conclusion</vt:lpstr>
      <vt:lpstr>Thank you!</vt:lpstr>
      <vt:lpstr>Bibliography</vt:lpstr>
      <vt:lpstr>Bibliography</vt:lpstr>
      <vt:lpstr>Bibliography</vt:lpstr>
      <vt:lpstr>Bibliography</vt:lpstr>
      <vt:lpstr>Bibliography</vt:lpstr>
      <vt:lpstr>Bibliography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LED-based Sun Photometer Network for Dynamic AOD Characterization</dc:title>
  <cp:lastModifiedBy>IllutionSamuel</cp:lastModifiedBy>
  <cp:revision>56</cp:revision>
  <dcterms:modified xsi:type="dcterms:W3CDTF">2020-06-19T04:22:23Z</dcterms:modified>
</cp:coreProperties>
</file>